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9" r:id="rId22"/>
    <p:sldId id="280" r:id="rId23"/>
    <p:sldId id="281" r:id="rId24"/>
    <p:sldId id="282" r:id="rId25"/>
    <p:sldId id="276" r:id="rId26"/>
    <p:sldId id="277" r:id="rId27"/>
    <p:sldId id="288" r:id="rId28"/>
    <p:sldId id="278" r:id="rId29"/>
    <p:sldId id="289" r:id="rId30"/>
    <p:sldId id="283" r:id="rId31"/>
    <p:sldId id="284" r:id="rId32"/>
    <p:sldId id="285" r:id="rId33"/>
    <p:sldId id="286" r:id="rId34"/>
    <p:sldId id="287" r:id="rId35"/>
    <p:sldId id="290" r:id="rId36"/>
    <p:sldId id="291" r:id="rId37"/>
    <p:sldId id="292" r:id="rId38"/>
    <p:sldId id="293" r:id="rId39"/>
    <p:sldId id="294" r:id="rId40"/>
    <p:sldId id="295" r:id="rId41"/>
    <p:sldId id="309" r:id="rId42"/>
    <p:sldId id="296" r:id="rId43"/>
    <p:sldId id="297" r:id="rId44"/>
    <p:sldId id="298" r:id="rId45"/>
    <p:sldId id="299" r:id="rId46"/>
    <p:sldId id="301" r:id="rId47"/>
    <p:sldId id="300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B4AA-F633-4B21-A3D0-C519A2290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89AA3-627C-496B-BF07-1AFC708CC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0F850-D04B-4A53-BB1E-F5E1D83EB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DEC9-92FA-41D2-BA0D-A9F09EA4196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F48B8-1212-4E2B-B9ED-BEDA27968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187EF-67BA-4876-8E56-A9C8EE076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36EC3-3754-4824-A690-6EDE86ECA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4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A42C2-107B-488B-A1B0-60670542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ED473-93D4-4F52-BD08-5F6F4D210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209D2-0B37-4F7E-B810-A1AE7E0D7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DEC9-92FA-41D2-BA0D-A9F09EA4196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0DC9-D3BA-4A07-9F19-E095190BB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FBA3B-A061-4FC2-860D-F836DAA86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36EC3-3754-4824-A690-6EDE86ECA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38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C033D9-2617-45BA-B636-E00EDD8B3A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44EBBA-AEAD-4ED1-AEA4-6936675C3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FB185-6605-457D-9B8C-B0A441BD7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DEC9-92FA-41D2-BA0D-A9F09EA4196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A8CCA-2213-4B45-95AF-B10F9E436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D2553-1E81-4059-8389-16866503C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36EC3-3754-4824-A690-6EDE86ECA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5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EB893-2F0A-4DFC-8560-53913DD19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3512C-605C-43FA-8196-D6A46E91A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40FEE-090A-4CD0-87C4-C3ED7EC1B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DEC9-92FA-41D2-BA0D-A9F09EA4196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8857F-BBFE-4218-802F-CB19F3BE6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D7D22-ADC3-409C-9354-1931FC41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36EC3-3754-4824-A690-6EDE86ECA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77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575A-ACFC-4DC0-B8B9-29DA2DF91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A0A37-4D15-40F0-8236-F4578E4C5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0CCB9-57B4-44C4-8D78-3720FDD9A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DEC9-92FA-41D2-BA0D-A9F09EA4196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EE8BE-7B70-4374-B6FF-FA97D4D85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BD9E2-7B9B-485C-B264-CA2FE9EEB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36EC3-3754-4824-A690-6EDE86ECA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87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8E6A7-A48E-45B8-A5AC-3694E9D7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7C559-9349-4EA7-8F11-AB36A2229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20F87-F9AF-499B-9BB6-5806970FA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064A6-5415-4AE7-8962-2126470AE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DEC9-92FA-41D2-BA0D-A9F09EA4196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5C10A6-EAD0-4071-B52B-ADA114A9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AF968-8DB5-472D-B357-A04D4C960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36EC3-3754-4824-A690-6EDE86ECA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0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5B692-F010-4348-9D55-979E4538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2237A-F3C1-4E99-8B5F-75B1BD9F3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94D1D3-7B92-4D3B-A497-10A59BD1E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FE2FEE-584C-4E38-A111-A7BFC7C693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72C20-908C-4525-8EE7-234AA035D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AA4BC2-BAA3-4CF0-B26B-3129E63D0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DEC9-92FA-41D2-BA0D-A9F09EA4196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BA5ADA-E90D-4B0F-8B04-80F87EF0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A9A1AA-A7FB-4E2E-B6EF-4B52FC4E8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36EC3-3754-4824-A690-6EDE86ECA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9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77161-D216-43A8-BAE0-B5E6FD93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589F06-F320-4DA7-86E4-AFCC31FB2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DEC9-92FA-41D2-BA0D-A9F09EA4196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378BF0-9802-46FF-BF0A-1F6450548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F4C8F-4DE0-4F54-B064-BE239087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36EC3-3754-4824-A690-6EDE86ECA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4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2D594B-80F1-4FA1-82B4-CA17AE749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DEC9-92FA-41D2-BA0D-A9F09EA4196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9BF0BF-6C16-4316-BC62-EBD62EB02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F9CCC-EC74-46DD-B870-D59894A2F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36EC3-3754-4824-A690-6EDE86ECA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73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298A1-ACCB-40CE-ADCF-D6B4A79B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D8827-40A8-4B38-AC2E-D79D2C521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396CD7-F9F3-4948-9995-FEF1F41C0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2D9F1-91F2-4BE0-8ECC-50771E396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DEC9-92FA-41D2-BA0D-A9F09EA4196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4B4CEE-98CF-4E64-841D-6C5926CFC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89A1D-FF03-4509-872D-63BD99263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36EC3-3754-4824-A690-6EDE86ECA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1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F058E-A3D8-414A-BBBE-8CFF70E88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313662-20D8-40F3-B727-B167678832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16792-0660-4508-9411-ECA992F8F1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42DC2-F7C6-4D65-856B-C0B561E68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DEC9-92FA-41D2-BA0D-A9F09EA4196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A852E-44F4-4E6F-B33E-9FE68C59C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A26DA-1CD9-4F26-A901-059CFDAD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36EC3-3754-4824-A690-6EDE86ECA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7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0ADDA6-D4CD-4A0C-A7E8-55B52F1BE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7EE0B-362C-4EDA-ABF2-08DAD1EAC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52C47-574A-41BE-AAE4-01C0D2AA58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0DEC9-92FA-41D2-BA0D-A9F09EA4196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69FAC-1D0E-47D3-B3D2-3F592A631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2FEA4-217B-4EEB-BA82-8E9DCD74C3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36EC3-3754-4824-A690-6EDE86ECA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94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00025E16-EB4D-424C-A434-EE59922EC070}"/>
              </a:ext>
            </a:extLst>
          </p:cNvPr>
          <p:cNvSpPr txBox="1"/>
          <p:nvPr/>
        </p:nvSpPr>
        <p:spPr>
          <a:xfrm>
            <a:off x="2438400" y="23443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 Learning</a:t>
            </a:r>
            <a:endParaRPr lang="en-US" sz="28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EC26EC-CDFB-4FF0-BC82-162A4C007B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66900" y="1462087"/>
            <a:ext cx="832485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64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ngle Layer Perceptron in TensorFlow - Javatpoint">
            <a:extLst>
              <a:ext uri="{FF2B5EF4-FFF2-40B4-BE49-F238E27FC236}">
                <a16:creationId xmlns:a16="http://schemas.microsoft.com/office/drawing/2014/main" id="{554F67C4-F122-4C51-8013-63F2EA8218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423987"/>
            <a:ext cx="6886575" cy="44624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90EF01-2B3E-40F3-9AED-49DDD8006B93}"/>
              </a:ext>
            </a:extLst>
          </p:cNvPr>
          <p:cNvSpPr txBox="1"/>
          <p:nvPr/>
        </p:nvSpPr>
        <p:spPr>
          <a:xfrm>
            <a:off x="666750" y="60221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layer perceptron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896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neural network&#10;&#10;Description automatically generated with low confidence">
            <a:extLst>
              <a:ext uri="{FF2B5EF4-FFF2-40B4-BE49-F238E27FC236}">
                <a16:creationId xmlns:a16="http://schemas.microsoft.com/office/drawing/2014/main" id="{0DEDCE08-0392-4A0E-95B4-855FA4D331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6850" y="2118677"/>
            <a:ext cx="8715375" cy="3643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9991F4-7A50-449C-81AC-DB9F8015466A}"/>
              </a:ext>
            </a:extLst>
          </p:cNvPr>
          <p:cNvSpPr txBox="1"/>
          <p:nvPr/>
        </p:nvSpPr>
        <p:spPr>
          <a:xfrm>
            <a:off x="638175" y="68210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multi-layer perceptron 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615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eedForward Neural Networks">
            <a:extLst>
              <a:ext uri="{FF2B5EF4-FFF2-40B4-BE49-F238E27FC236}">
                <a16:creationId xmlns:a16="http://schemas.microsoft.com/office/drawing/2014/main" id="{9AFA9C97-8896-4133-B8EA-81CDE214B47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1857374"/>
            <a:ext cx="8595043" cy="35718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49244B-17FF-4D26-9E52-BBA6408DBE9D}"/>
              </a:ext>
            </a:extLst>
          </p:cNvPr>
          <p:cNvSpPr txBox="1"/>
          <p:nvPr/>
        </p:nvSpPr>
        <p:spPr>
          <a:xfrm>
            <a:off x="990600" y="72020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Feedforward</a:t>
            </a:r>
            <a:r>
              <a:rPr lang="ar-EG" sz="2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eural network</a:t>
            </a:r>
            <a:r>
              <a:rPr lang="ar-EG" sz="2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912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derstanding Recurrent Neural Networks: The Preferred Neural Network for  Time-Series Data | by Jason Roell | Towards Data Science">
            <a:extLst>
              <a:ext uri="{FF2B5EF4-FFF2-40B4-BE49-F238E27FC236}">
                <a16:creationId xmlns:a16="http://schemas.microsoft.com/office/drawing/2014/main" id="{5CD072A9-DF87-4964-9A3A-553E283798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972647"/>
            <a:ext cx="8293417" cy="350422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5B1D05-9047-4BFA-9088-53A106328751}"/>
              </a:ext>
            </a:extLst>
          </p:cNvPr>
          <p:cNvSpPr txBox="1"/>
          <p:nvPr/>
        </p:nvSpPr>
        <p:spPr>
          <a:xfrm>
            <a:off x="990600" y="72020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feed backward</a:t>
            </a:r>
            <a:r>
              <a:rPr lang="ar-EG" sz="2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eural network</a:t>
            </a:r>
            <a:r>
              <a:rPr lang="ar-EG" sz="2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945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clock, screenshot, diagram&#10;&#10;Description automatically generated">
            <a:extLst>
              <a:ext uri="{FF2B5EF4-FFF2-40B4-BE49-F238E27FC236}">
                <a16:creationId xmlns:a16="http://schemas.microsoft.com/office/drawing/2014/main" id="{BB465C14-21F4-40FE-8812-FE1D7E8B7A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28725" y="1268729"/>
            <a:ext cx="9225598" cy="401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01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iagram, text, line, design&#10;&#10;Description automatically generated">
            <a:extLst>
              <a:ext uri="{FF2B5EF4-FFF2-40B4-BE49-F238E27FC236}">
                <a16:creationId xmlns:a16="http://schemas.microsoft.com/office/drawing/2014/main" id="{DC8637C5-A520-4571-95CF-CCB195FC5B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66875" y="1246187"/>
            <a:ext cx="8572500" cy="336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47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, line, font&#10;&#10;Description automatically generated">
            <a:extLst>
              <a:ext uri="{FF2B5EF4-FFF2-40B4-BE49-F238E27FC236}">
                <a16:creationId xmlns:a16="http://schemas.microsoft.com/office/drawing/2014/main" id="{DBFB250D-4795-47B2-AB9F-BDF92501EE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0" y="929322"/>
            <a:ext cx="7714297" cy="413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37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642F7D-0D89-44F7-BD01-9AD5F8527A35}"/>
              </a:ext>
            </a:extLst>
          </p:cNvPr>
          <p:cNvSpPr txBox="1"/>
          <p:nvPr/>
        </p:nvSpPr>
        <p:spPr>
          <a:xfrm>
            <a:off x="885825" y="52970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update weight</a:t>
            </a:r>
            <a:endParaRPr lang="en-US" sz="2800" dirty="0"/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6B5E225-C7E3-457E-B15F-0DE65B92EB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85826" y="1221103"/>
            <a:ext cx="10082212" cy="220789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BABF487-A747-495B-84C2-0D485EF7E20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90625" y="3552826"/>
            <a:ext cx="9744075" cy="233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00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7380B37-B6C5-4564-BCFE-D3D3F811B0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19175" y="193040"/>
            <a:ext cx="9810750" cy="335026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CD43A9C-5C46-43D3-B006-236BA04A7E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33450" y="3841114"/>
            <a:ext cx="10125075" cy="263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62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D5CE98C-3BEB-4961-8206-AC260E11F9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33450" y="104776"/>
            <a:ext cx="9410700" cy="387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8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D4A5A80D-234C-48DC-A947-B59FF856E3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38325" y="600075"/>
            <a:ext cx="8515349" cy="5191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33F2CE-8704-49A6-8377-742CD508B4C7}"/>
              </a:ext>
            </a:extLst>
          </p:cNvPr>
          <p:cNvSpPr txBox="1"/>
          <p:nvPr/>
        </p:nvSpPr>
        <p:spPr>
          <a:xfrm>
            <a:off x="2438400" y="23443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 Learning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76298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606A96-CBE5-407D-A0CA-3F93A1227449}"/>
              </a:ext>
            </a:extLst>
          </p:cNvPr>
          <p:cNvSpPr txBox="1"/>
          <p:nvPr/>
        </p:nvSpPr>
        <p:spPr>
          <a:xfrm>
            <a:off x="1143000" y="51649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multi-Layer perceptron</a:t>
            </a:r>
            <a:endParaRPr lang="en-US" sz="2800" dirty="0"/>
          </a:p>
        </p:txBody>
      </p:sp>
      <p:pic>
        <p:nvPicPr>
          <p:cNvPr id="5" name="Picture 4" descr="A picture containing screenshot, circle, diagram, font&#10;&#10;Description automatically generated">
            <a:extLst>
              <a:ext uri="{FF2B5EF4-FFF2-40B4-BE49-F238E27FC236}">
                <a16:creationId xmlns:a16="http://schemas.microsoft.com/office/drawing/2014/main" id="{54EAE5D5-93E2-4599-99FB-0DF0BB82FC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43050" y="1667192"/>
            <a:ext cx="7437755" cy="425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86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tivation Functions in Neural Networks | by SAGAR SHARMA | Towards Data  Science">
            <a:extLst>
              <a:ext uri="{FF2B5EF4-FFF2-40B4-BE49-F238E27FC236}">
                <a16:creationId xmlns:a16="http://schemas.microsoft.com/office/drawing/2014/main" id="{7D382280-C520-4B4A-8F97-E701B6270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1" y="1724261"/>
            <a:ext cx="7272338" cy="484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90014D-F630-4327-BE13-3701A3B3FBD1}"/>
              </a:ext>
            </a:extLst>
          </p:cNvPr>
          <p:cNvSpPr txBox="1"/>
          <p:nvPr/>
        </p:nvSpPr>
        <p:spPr>
          <a:xfrm>
            <a:off x="1114425" y="386834"/>
            <a:ext cx="60960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n-US" sz="2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ctivation 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</a:t>
            </a:r>
            <a:r>
              <a:rPr lang="en-US" sz="2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unction</a:t>
            </a:r>
          </a:p>
          <a:p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sigmoid function 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5178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194997F4-18A3-4681-8FD7-04CE876DD5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66875" y="1635760"/>
            <a:ext cx="8039099" cy="31838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DA7801-06F7-4BBC-961B-B4F6277D378B}"/>
              </a:ext>
            </a:extLst>
          </p:cNvPr>
          <p:cNvSpPr txBox="1"/>
          <p:nvPr/>
        </p:nvSpPr>
        <p:spPr>
          <a:xfrm>
            <a:off x="876300" y="3677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regression</a:t>
            </a:r>
            <a:r>
              <a:rPr lang="en-US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364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48410317-40D7-4B48-AFC0-725F628635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0" y="1566543"/>
            <a:ext cx="8420100" cy="36436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562074-F6B2-4D13-BCB1-4649598F53B6}"/>
              </a:ext>
            </a:extLst>
          </p:cNvPr>
          <p:cNvSpPr txBox="1"/>
          <p:nvPr/>
        </p:nvSpPr>
        <p:spPr>
          <a:xfrm>
            <a:off x="847725" y="34873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binary classification 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472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3E5AE9-72E9-43DB-8762-FB2418248BD2}"/>
              </a:ext>
            </a:extLst>
          </p:cNvPr>
          <p:cNvSpPr txBox="1"/>
          <p:nvPr/>
        </p:nvSpPr>
        <p:spPr>
          <a:xfrm>
            <a:off x="784542" y="31063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multi classification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5" name="Picture 4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9CEBC5F6-20E7-460C-973E-7E11F7DCA1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04900" y="1304925"/>
            <a:ext cx="9258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6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iagram, circle, screenshot, font&#10;&#10;Description automatically generated">
            <a:extLst>
              <a:ext uri="{FF2B5EF4-FFF2-40B4-BE49-F238E27FC236}">
                <a16:creationId xmlns:a16="http://schemas.microsoft.com/office/drawing/2014/main" id="{F939880C-C510-43B8-B1C0-8E7B9BFD5C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66875" y="761999"/>
            <a:ext cx="8305800" cy="2533651"/>
          </a:xfrm>
          <a:prstGeom prst="rect">
            <a:avLst/>
          </a:prstGeom>
        </p:spPr>
      </p:pic>
      <p:pic>
        <p:nvPicPr>
          <p:cNvPr id="3" name="Picture 2" descr="A picture containing text, handwriting, child art, diagram&#10;&#10;Description automatically generated">
            <a:extLst>
              <a:ext uri="{FF2B5EF4-FFF2-40B4-BE49-F238E27FC236}">
                <a16:creationId xmlns:a16="http://schemas.microsoft.com/office/drawing/2014/main" id="{D3076654-374F-410C-861F-5AA2690902E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66875" y="3438524"/>
            <a:ext cx="8448675" cy="3057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D1318D-5AD9-443A-B34B-67A15B390B5F}"/>
              </a:ext>
            </a:extLst>
          </p:cNvPr>
          <p:cNvSpPr txBox="1"/>
          <p:nvPr/>
        </p:nvSpPr>
        <p:spPr>
          <a:xfrm>
            <a:off x="923925" y="209550"/>
            <a:ext cx="7115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Multi classification vs Multi Label</a:t>
            </a:r>
          </a:p>
        </p:txBody>
      </p:sp>
    </p:spTree>
    <p:extLst>
      <p:ext uri="{BB962C8B-B14F-4D97-AF65-F5344CB8AC3E}">
        <p14:creationId xmlns:p14="http://schemas.microsoft.com/office/powerpoint/2010/main" val="1819645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0655E9BD-33CE-4049-AE48-884E707B9E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2264" y="681672"/>
            <a:ext cx="8541386" cy="458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21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yellow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DDB9EDF1-AFDA-4012-90DE-CF0F7AD2A0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23950" y="847725"/>
            <a:ext cx="866775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87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4DB624BA-5222-4399-8E75-0708D622E1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1549" y="1028699"/>
            <a:ext cx="89249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99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6FD4387-9EFC-4EE9-AE1D-2F2937F4EF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9250" y="857250"/>
            <a:ext cx="8134349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54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5BE4956D-AB4C-4CA2-AEAD-AF5E657ACD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9250" y="828675"/>
            <a:ext cx="8286750" cy="2009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9FA345-38AF-403A-A141-B58B1ABE6D64}"/>
              </a:ext>
            </a:extLst>
          </p:cNvPr>
          <p:cNvSpPr txBox="1"/>
          <p:nvPr/>
        </p:nvSpPr>
        <p:spPr>
          <a:xfrm>
            <a:off x="2438400" y="23443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 Learning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73438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line, font, screenshot&#10;&#10;Description automatically generated">
            <a:extLst>
              <a:ext uri="{FF2B5EF4-FFF2-40B4-BE49-F238E27FC236}">
                <a16:creationId xmlns:a16="http://schemas.microsoft.com/office/drawing/2014/main" id="{E26FED89-E765-4115-B90B-9665E4DA04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16772" y="685800"/>
            <a:ext cx="7570153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8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877F6A76-D62D-467D-BA0D-8674A554D9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2625" y="2631439"/>
            <a:ext cx="8334375" cy="3569335"/>
          </a:xfrm>
          <a:prstGeom prst="rect">
            <a:avLst/>
          </a:prstGeom>
        </p:spPr>
      </p:pic>
      <p:pic>
        <p:nvPicPr>
          <p:cNvPr id="3" name="Picture 2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2123EDE5-403B-4CBF-A37D-0E988E2F34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85364" y="471169"/>
            <a:ext cx="7753985" cy="167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35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6A8AA35A-4F76-4C96-AC5D-EDD2C7C995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1150" y="846772"/>
            <a:ext cx="8820150" cy="44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53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5B7A901F-7EAC-4904-AFC1-3B7835611A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5899" y="1171574"/>
            <a:ext cx="8753475" cy="316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19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B7984C96-853C-47C4-A559-7F70D35C7E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85850" y="990600"/>
            <a:ext cx="92011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3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ugat Bhattarai | Data Science, Machine Learning and Computer Vision">
            <a:extLst>
              <a:ext uri="{FF2B5EF4-FFF2-40B4-BE49-F238E27FC236}">
                <a16:creationId xmlns:a16="http://schemas.microsoft.com/office/drawing/2014/main" id="{0EC6DA01-D304-4251-BD7D-4AF1E665DC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49" y="1755457"/>
            <a:ext cx="6772275" cy="40452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3E71E7-25B5-4A4D-BE61-4BBC286C07DD}"/>
              </a:ext>
            </a:extLst>
          </p:cNvPr>
          <p:cNvSpPr txBox="1"/>
          <p:nvPr/>
        </p:nvSpPr>
        <p:spPr>
          <a:xfrm>
            <a:off x="657225" y="49160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gradient descent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90204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693603-B425-40B6-9353-B0B2AB502C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9251" y="1561782"/>
            <a:ext cx="7743824" cy="37341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161367-987E-4CF8-ABB0-39B08F54C9AE}"/>
              </a:ext>
            </a:extLst>
          </p:cNvPr>
          <p:cNvSpPr txBox="1"/>
          <p:nvPr/>
        </p:nvSpPr>
        <p:spPr>
          <a:xfrm>
            <a:off x="657225" y="49160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Local and Global Minimum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1466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F474E7-E60B-4621-B29E-9853AB5C4F43}"/>
              </a:ext>
            </a:extLst>
          </p:cNvPr>
          <p:cNvSpPr txBox="1"/>
          <p:nvPr/>
        </p:nvSpPr>
        <p:spPr>
          <a:xfrm>
            <a:off x="657225" y="49160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gradient descent</a:t>
            </a:r>
            <a:endParaRPr lang="en-US" sz="2800" dirty="0"/>
          </a:p>
        </p:txBody>
      </p:sp>
      <p:pic>
        <p:nvPicPr>
          <p:cNvPr id="1026" name="Picture 2" descr="Gradient Descent and its Types - Analytics Vidhya">
            <a:extLst>
              <a:ext uri="{FF2B5EF4-FFF2-40B4-BE49-F238E27FC236}">
                <a16:creationId xmlns:a16="http://schemas.microsoft.com/office/drawing/2014/main" id="{08A57D63-A482-4E84-9F28-5B65EDC49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195386"/>
            <a:ext cx="93726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306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 Overview Of Gradient Descent Algorithms | by Aditya Mohanty | The  Startup | Medium">
            <a:extLst>
              <a:ext uri="{FF2B5EF4-FFF2-40B4-BE49-F238E27FC236}">
                <a16:creationId xmlns:a16="http://schemas.microsoft.com/office/drawing/2014/main" id="{BDED57AF-7C5E-4B57-B1E9-956731357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3353950"/>
            <a:ext cx="5448300" cy="327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B90686-319B-4394-B8DB-9FAF3E64C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37" y="158312"/>
            <a:ext cx="10246088" cy="327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01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34D9A7-3F92-4058-A233-26F14E6A9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161925"/>
            <a:ext cx="1020127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52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CBECDB-4D68-4D19-BD23-E354EF0ACCAD}"/>
              </a:ext>
            </a:extLst>
          </p:cNvPr>
          <p:cNvSpPr txBox="1"/>
          <p:nvPr/>
        </p:nvSpPr>
        <p:spPr>
          <a:xfrm>
            <a:off x="2438400" y="23443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 Learning</a:t>
            </a:r>
            <a:endParaRPr lang="en-US" sz="2800" dirty="0"/>
          </a:p>
        </p:txBody>
      </p:sp>
      <p:pic>
        <p:nvPicPr>
          <p:cNvPr id="3" name="Picture 2" descr="A diagram of machine learning&#10;&#10;Description automatically generated with medium confidence">
            <a:extLst>
              <a:ext uri="{FF2B5EF4-FFF2-40B4-BE49-F238E27FC236}">
                <a16:creationId xmlns:a16="http://schemas.microsoft.com/office/drawing/2014/main" id="{95119E43-FE15-44C4-A57F-C20DBD9F8A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71650" y="971550"/>
            <a:ext cx="7896225" cy="506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281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0D7E9-1900-4059-B183-8263CB5B317C}"/>
              </a:ext>
            </a:extLst>
          </p:cNvPr>
          <p:cNvSpPr txBox="1"/>
          <p:nvPr/>
        </p:nvSpPr>
        <p:spPr>
          <a:xfrm>
            <a:off x="752475" y="41540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Deep Learning Frameworks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8F7A71-C720-45D4-AC37-2646BE5C1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1381125"/>
            <a:ext cx="8115300" cy="2343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364871-7538-44B2-83DA-95537A0F8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4105216"/>
            <a:ext cx="115728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83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AD3385-9C3D-493F-98DF-676154031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91" y="876299"/>
            <a:ext cx="11403560" cy="526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35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3812F2-81CE-4B4A-9B20-19CCCD2C1B6C}"/>
              </a:ext>
            </a:extLst>
          </p:cNvPr>
          <p:cNvSpPr txBox="1"/>
          <p:nvPr/>
        </p:nvSpPr>
        <p:spPr>
          <a:xfrm>
            <a:off x="695324" y="399960"/>
            <a:ext cx="84867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</a:rPr>
              <a:t>DNN Different Structures: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A6769A-1939-4D01-A590-998FF004F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2" y="1868351"/>
            <a:ext cx="7229475" cy="312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932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197FDE0E-CAC3-4762-9F6F-ED14DD6731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23901" y="657225"/>
            <a:ext cx="10277474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6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3AE78-FDFB-4104-BC1B-8BB8D7327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33350"/>
            <a:ext cx="1118235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926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292E0-5D0E-4969-821F-452A28DC6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98" y="561975"/>
            <a:ext cx="11842302" cy="590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5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C8147-C557-4576-BD9D-9A011AEE4A3F}"/>
              </a:ext>
            </a:extLst>
          </p:cNvPr>
          <p:cNvSpPr txBox="1"/>
          <p:nvPr/>
        </p:nvSpPr>
        <p:spPr>
          <a:xfrm>
            <a:off x="1857375" y="1721613"/>
            <a:ext cx="671512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• The first step when dealing with overfitting is to decrease the complexity of the model. To decrease the complexity, we </a:t>
            </a:r>
          </a:p>
          <a:p>
            <a:r>
              <a:rPr lang="en-US" sz="2000" dirty="0"/>
              <a:t>can simply remove layers or reduce the number of neurons to make the network smaller. While doing this, it is important </a:t>
            </a:r>
          </a:p>
          <a:p>
            <a:r>
              <a:rPr lang="en-US" sz="2000" dirty="0"/>
              <a:t>to calculate the input and output dimensions of the various layers involved in the neural network. There is no general rule </a:t>
            </a:r>
          </a:p>
          <a:p>
            <a:r>
              <a:rPr lang="en-US" sz="2000" dirty="0"/>
              <a:t>on how much to remove or how large your network should be. But, if your neural network is overfitting, try making it </a:t>
            </a:r>
          </a:p>
          <a:p>
            <a:r>
              <a:rPr lang="en-US" sz="2000" dirty="0"/>
              <a:t>smaller.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B37717-98FB-465A-B1D1-9DF8060A4513}"/>
              </a:ext>
            </a:extLst>
          </p:cNvPr>
          <p:cNvSpPr txBox="1"/>
          <p:nvPr/>
        </p:nvSpPr>
        <p:spPr>
          <a:xfrm>
            <a:off x="742950" y="5392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Reduce 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21357598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4AB796-281E-4343-B77E-F51B9E397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090737"/>
            <a:ext cx="6400800" cy="3743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3C8D02-248E-48D3-BB06-E2E08671C069}"/>
              </a:ext>
            </a:extLst>
          </p:cNvPr>
          <p:cNvSpPr txBox="1"/>
          <p:nvPr/>
        </p:nvSpPr>
        <p:spPr>
          <a:xfrm>
            <a:off x="1162050" y="51065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Early Stopping</a:t>
            </a:r>
          </a:p>
        </p:txBody>
      </p:sp>
    </p:spTree>
    <p:extLst>
      <p:ext uri="{BB962C8B-B14F-4D97-AF65-F5344CB8AC3E}">
        <p14:creationId xmlns:p14="http://schemas.microsoft.com/office/powerpoint/2010/main" val="24039435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144BF6-FBCA-48C3-BCA7-D4D6ADD57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1285875"/>
            <a:ext cx="9058275" cy="4286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6351C9-B6FD-43EC-BB7B-68530A08500E}"/>
              </a:ext>
            </a:extLst>
          </p:cNvPr>
          <p:cNvSpPr txBox="1"/>
          <p:nvPr/>
        </p:nvSpPr>
        <p:spPr>
          <a:xfrm>
            <a:off x="1028700" y="46303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Data Augmentation </a:t>
            </a:r>
          </a:p>
        </p:txBody>
      </p:sp>
    </p:spTree>
    <p:extLst>
      <p:ext uri="{BB962C8B-B14F-4D97-AF65-F5344CB8AC3E}">
        <p14:creationId xmlns:p14="http://schemas.microsoft.com/office/powerpoint/2010/main" val="1546967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15097D-E0E5-4229-B621-659FCD925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1585912"/>
            <a:ext cx="7596187" cy="4091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DCC7E-1300-42EF-9AB4-7DC6B4E8C15B}"/>
              </a:ext>
            </a:extLst>
          </p:cNvPr>
          <p:cNvSpPr txBox="1"/>
          <p:nvPr/>
        </p:nvSpPr>
        <p:spPr>
          <a:xfrm>
            <a:off x="742950" y="5773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Dropouts</a:t>
            </a:r>
          </a:p>
        </p:txBody>
      </p:sp>
    </p:spTree>
    <p:extLst>
      <p:ext uri="{BB962C8B-B14F-4D97-AF65-F5344CB8AC3E}">
        <p14:creationId xmlns:p14="http://schemas.microsoft.com/office/powerpoint/2010/main" val="2587972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B30392-EA09-4637-A1E0-C47AAA36C83A}"/>
              </a:ext>
            </a:extLst>
          </p:cNvPr>
          <p:cNvSpPr txBox="1"/>
          <p:nvPr/>
        </p:nvSpPr>
        <p:spPr>
          <a:xfrm>
            <a:off x="723899" y="847726"/>
            <a:ext cx="1039177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Deep learning is not entirely new, but it is still a rapidly evolving and emerging field. Here are some key points to understand its status:</a:t>
            </a:r>
          </a:p>
          <a:p>
            <a:r>
              <a:rPr lang="en-US" b="1" u="sng" dirty="0">
                <a:solidFill>
                  <a:srgbClr val="FF0000"/>
                </a:solidFill>
              </a:rPr>
              <a:t>Historical Context</a:t>
            </a:r>
          </a:p>
          <a:p>
            <a:endParaRPr lang="en-US" b="1" u="sng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Origins:</a:t>
            </a:r>
            <a:r>
              <a:rPr lang="en-US" dirty="0"/>
              <a:t> The concepts behind deep learning, such as artificial neural networks, date back to the 1940s and 1950s. Frank Rosenblatt's Perceptron, developed in the 1950s, was one of the earliest models.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Neural Networks:</a:t>
            </a:r>
            <a:r>
              <a:rPr lang="en-US" dirty="0"/>
              <a:t> In the 1980s and 1990s, more sophisticated neural network models were developed, but they were limited by the computational power and data availability of the time.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348304-F725-4C71-9B0F-88DF4A01418A}"/>
              </a:ext>
            </a:extLst>
          </p:cNvPr>
          <p:cNvSpPr txBox="1"/>
          <p:nvPr/>
        </p:nvSpPr>
        <p:spPr>
          <a:xfrm>
            <a:off x="2438400" y="23443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 Learning</a:t>
            </a:r>
            <a:endParaRPr lang="en-US" sz="2800" dirty="0"/>
          </a:p>
        </p:txBody>
      </p:sp>
      <p:pic>
        <p:nvPicPr>
          <p:cNvPr id="5" name="Picture 4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2FFA671D-E6F5-4DB5-853E-564139F23F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24050" y="3879532"/>
            <a:ext cx="7150100" cy="23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00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DE03A-B04A-4A08-B682-7B1DB4368412}"/>
              </a:ext>
            </a:extLst>
          </p:cNvPr>
          <p:cNvSpPr txBox="1"/>
          <p:nvPr/>
        </p:nvSpPr>
        <p:spPr>
          <a:xfrm>
            <a:off x="1143000" y="74878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Batch Normalization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B5F3D-EC37-4E76-86E2-37E287DB9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1409596"/>
            <a:ext cx="8167687" cy="499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567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line, diagram, font&#10;&#10;Description automatically generated">
            <a:extLst>
              <a:ext uri="{FF2B5EF4-FFF2-40B4-BE49-F238E27FC236}">
                <a16:creationId xmlns:a16="http://schemas.microsoft.com/office/drawing/2014/main" id="{BD845390-E3EE-430D-A299-5A5A51165B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3099" y="1455580"/>
            <a:ext cx="7419975" cy="2640170"/>
          </a:xfrm>
          <a:prstGeom prst="rect">
            <a:avLst/>
          </a:prstGeom>
        </p:spPr>
      </p:pic>
      <p:pic>
        <p:nvPicPr>
          <p:cNvPr id="5" name="Picture 4" descr="A picture containing text, font, line, measuring stick&#10;&#10;Description automatically generated">
            <a:extLst>
              <a:ext uri="{FF2B5EF4-FFF2-40B4-BE49-F238E27FC236}">
                <a16:creationId xmlns:a16="http://schemas.microsoft.com/office/drawing/2014/main" id="{ED2F92FB-7CAF-4B42-95FB-E3FAE063036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76375" y="4419600"/>
            <a:ext cx="8753475" cy="2438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0220C4-C0C3-4F88-9EFB-15A950ABCF4E}"/>
              </a:ext>
            </a:extLst>
          </p:cNvPr>
          <p:cNvSpPr txBox="1"/>
          <p:nvPr/>
        </p:nvSpPr>
        <p:spPr>
          <a:xfrm>
            <a:off x="638175" y="4249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Batch normalization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340935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C71EF04C-396E-4B3B-A0A3-EEBB81CC2C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23950" y="752475"/>
            <a:ext cx="9944099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49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4719E8-05FF-48C7-9E16-E49515EE82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57350" y="945832"/>
            <a:ext cx="9582149" cy="430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43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CB9DE28B-0892-493E-A235-9B28B77204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6275" y="514351"/>
            <a:ext cx="9753600" cy="444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09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yellow text on a white background&#10;&#10;Description automatically generated">
            <a:extLst>
              <a:ext uri="{FF2B5EF4-FFF2-40B4-BE49-F238E27FC236}">
                <a16:creationId xmlns:a16="http://schemas.microsoft.com/office/drawing/2014/main" id="{697E3B5C-CF68-45ED-983B-9595234C96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90600" y="619126"/>
            <a:ext cx="9582149" cy="477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605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galaxy&#10;&#10;Description automatically generated">
            <a:extLst>
              <a:ext uri="{FF2B5EF4-FFF2-40B4-BE49-F238E27FC236}">
                <a16:creationId xmlns:a16="http://schemas.microsoft.com/office/drawing/2014/main" id="{67F337E3-B9EC-45F4-BD92-DAB4477567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44040" y="683895"/>
            <a:ext cx="8347710" cy="44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130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text on a white background&#10;&#10;Description automatically generated">
            <a:extLst>
              <a:ext uri="{FF2B5EF4-FFF2-40B4-BE49-F238E27FC236}">
                <a16:creationId xmlns:a16="http://schemas.microsoft.com/office/drawing/2014/main" id="{B05E5AF7-A871-47BC-BA58-A2E44047CA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28725" y="809625"/>
            <a:ext cx="89344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448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equations and formulas written on a white paper&#10;&#10;Description automatically generated">
            <a:extLst>
              <a:ext uri="{FF2B5EF4-FFF2-40B4-BE49-F238E27FC236}">
                <a16:creationId xmlns:a16="http://schemas.microsoft.com/office/drawing/2014/main" id="{8DFE29D1-C61D-404B-A107-6AB69382CE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81075" y="838201"/>
            <a:ext cx="9401175" cy="43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58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text with yellow text&#10;&#10;Description automatically generated">
            <a:extLst>
              <a:ext uri="{FF2B5EF4-FFF2-40B4-BE49-F238E27FC236}">
                <a16:creationId xmlns:a16="http://schemas.microsoft.com/office/drawing/2014/main" id="{4D2FF772-A610-40C3-88FF-5E12D4E474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2450" y="714376"/>
            <a:ext cx="10725150" cy="435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98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428E67-23EA-49A5-BA67-6FA994C1FFBF}"/>
              </a:ext>
            </a:extLst>
          </p:cNvPr>
          <p:cNvSpPr txBox="1"/>
          <p:nvPr/>
        </p:nvSpPr>
        <p:spPr>
          <a:xfrm>
            <a:off x="361949" y="391210"/>
            <a:ext cx="10496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why deep learning is important and how it differs from machine learning: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34710-FD4F-4924-9D14-7EE6D510E648}"/>
              </a:ext>
            </a:extLst>
          </p:cNvPr>
          <p:cNvSpPr txBox="1"/>
          <p:nvPr/>
        </p:nvSpPr>
        <p:spPr>
          <a:xfrm>
            <a:off x="1385887" y="1305341"/>
            <a:ext cx="942022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 Points from the Image:</a:t>
            </a:r>
            <a:endParaRPr lang="ar-EG" b="1" dirty="0"/>
          </a:p>
          <a:p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Limitations of Machine Learning</a:t>
            </a:r>
            <a:r>
              <a:rPr lang="en-US" dirty="0"/>
              <a:t>:</a:t>
            </a:r>
            <a:br>
              <a:rPr lang="ar-EG" dirty="0"/>
            </a:b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Machine learning plateaus in performance at a certain point.</a:t>
            </a:r>
            <a:br>
              <a:rPr lang="ar-EG" dirty="0"/>
            </a:b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Adding more data does not necessarily improve the algorithm's performance because it cannot find more correlations to enhance its results.</a:t>
            </a:r>
            <a:endParaRPr lang="ar-EG" dirty="0"/>
          </a:p>
          <a:p>
            <a:pPr lvl="1"/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Advantages of Deep Learning</a:t>
            </a:r>
            <a:r>
              <a:rPr lang="en-US" dirty="0"/>
              <a:t>:</a:t>
            </a:r>
            <a:br>
              <a:rPr lang="ar-EG" dirty="0"/>
            </a:b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Deep learning, which constructs artificial neural networks, improves with the construction of larger neural networks.</a:t>
            </a:r>
            <a:br>
              <a:rPr lang="ar-EG" dirty="0"/>
            </a:b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Training these larger networks with more data leads to better performance and results.</a:t>
            </a:r>
          </a:p>
        </p:txBody>
      </p:sp>
    </p:spTree>
    <p:extLst>
      <p:ext uri="{BB962C8B-B14F-4D97-AF65-F5344CB8AC3E}">
        <p14:creationId xmlns:p14="http://schemas.microsoft.com/office/powerpoint/2010/main" val="40251033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equations and numbers&#10;&#10;Description automatically generated">
            <a:extLst>
              <a:ext uri="{FF2B5EF4-FFF2-40B4-BE49-F238E27FC236}">
                <a16:creationId xmlns:a16="http://schemas.microsoft.com/office/drawing/2014/main" id="{3847B6EE-1DEF-461C-A88E-EFEBC6F78F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6825" y="981075"/>
            <a:ext cx="9372600" cy="409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361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problem with red text&#10;&#10;Description automatically generated">
            <a:extLst>
              <a:ext uri="{FF2B5EF4-FFF2-40B4-BE49-F238E27FC236}">
                <a16:creationId xmlns:a16="http://schemas.microsoft.com/office/drawing/2014/main" id="{A4B7392F-AB92-44A4-9F94-E11DDB082A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81100" y="514350"/>
            <a:ext cx="96202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867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equation with red writing&#10;&#10;Description automatically generated">
            <a:extLst>
              <a:ext uri="{FF2B5EF4-FFF2-40B4-BE49-F238E27FC236}">
                <a16:creationId xmlns:a16="http://schemas.microsoft.com/office/drawing/2014/main" id="{636A2EFE-9952-4437-B4EA-C6C0BE8E74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438150"/>
            <a:ext cx="8848725" cy="489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32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938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9147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, businesscard, font&#10;&#10;Description automatically generated">
            <a:extLst>
              <a:ext uri="{FF2B5EF4-FFF2-40B4-BE49-F238E27FC236}">
                <a16:creationId xmlns:a16="http://schemas.microsoft.com/office/drawing/2014/main" id="{1148F4FA-0E7B-43FB-9DA8-530F2AEC30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4450" y="685800"/>
            <a:ext cx="9124949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34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neuron&#10;&#10;Description automatically generated with low confidence">
            <a:extLst>
              <a:ext uri="{FF2B5EF4-FFF2-40B4-BE49-F238E27FC236}">
                <a16:creationId xmlns:a16="http://schemas.microsoft.com/office/drawing/2014/main" id="{A38C25A2-DD01-465E-B75B-61A9B7B319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71650" y="1447800"/>
            <a:ext cx="8001000" cy="3790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E8146A-FF45-433A-B118-530008163BB9}"/>
              </a:ext>
            </a:extLst>
          </p:cNvPr>
          <p:cNvSpPr txBox="1"/>
          <p:nvPr/>
        </p:nvSpPr>
        <p:spPr>
          <a:xfrm>
            <a:off x="838200" y="34873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biological</a:t>
            </a:r>
            <a:r>
              <a:rPr lang="en-US" sz="1800" b="1" u="sng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841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function&#10;&#10;Description automatically generated with low confidence">
            <a:extLst>
              <a:ext uri="{FF2B5EF4-FFF2-40B4-BE49-F238E27FC236}">
                <a16:creationId xmlns:a16="http://schemas.microsoft.com/office/drawing/2014/main" id="{632F63D2-CAB6-4CBA-92F2-472535EAA7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6826" y="962025"/>
            <a:ext cx="9367202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04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</TotalTime>
  <Words>360</Words>
  <Application>Microsoft Office PowerPoint</Application>
  <PresentationFormat>Widescreen</PresentationFormat>
  <Paragraphs>51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mahmode</dc:creator>
  <cp:lastModifiedBy>ali mahmode</cp:lastModifiedBy>
  <cp:revision>16</cp:revision>
  <dcterms:created xsi:type="dcterms:W3CDTF">2024-07-04T23:02:13Z</dcterms:created>
  <dcterms:modified xsi:type="dcterms:W3CDTF">2024-07-12T06:44:09Z</dcterms:modified>
</cp:coreProperties>
</file>